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AD1"/>
          </a:solidFill>
        </a:fill>
      </a:tcStyle>
    </a:wholeTbl>
    <a:band2H>
      <a:tcTxStyle b="def" i="def"/>
      <a:tcStyle>
        <a:tcBdr/>
        <a:fill>
          <a:solidFill>
            <a:srgbClr val="EFED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5D3"/>
          </a:solidFill>
        </a:fill>
      </a:tcStyle>
    </a:wholeTbl>
    <a:band2H>
      <a:tcTxStyle b="def" i="def"/>
      <a:tcStyle>
        <a:tcBdr/>
        <a:fill>
          <a:solidFill>
            <a:srgbClr val="EDEB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1CE"/>
          </a:solidFill>
        </a:fill>
      </a:tcStyle>
    </a:wholeTbl>
    <a:band2H>
      <a:tcTxStyle b="def" i="def"/>
      <a:tcStyle>
        <a:tcBdr/>
        <a:fill>
          <a:solidFill>
            <a:srgbClr val="EAEA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effectLst/>
        </p:spPr>
        <p:txBody>
          <a:bodyPr/>
          <a:lstStyle>
            <a:lvl1pPr>
              <a:defRPr cap="none" sz="4400">
                <a:effectLst>
                  <a:outerShdw sx="100000" sy="100000" kx="0" ky="0" algn="b" rotWithShape="0" blurRad="38100" dist="635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700"/>
              </a:spcBef>
              <a:defRPr cap="none" sz="3200">
                <a:solidFill>
                  <a:srgbClr val="FF9900"/>
                </a:solidFill>
                <a:effectLst>
                  <a:outerShdw sx="100000" sy="100000" kx="0" ky="0" algn="b" rotWithShape="0" blurRad="25400" dist="381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>
              <a:spcBef>
                <a:spcPts val="700"/>
              </a:spcBef>
              <a:defRPr cap="none" sz="3200">
                <a:solidFill>
                  <a:srgbClr val="FF9900"/>
                </a:solidFill>
                <a:effectLst>
                  <a:outerShdw sx="100000" sy="100000" kx="0" ky="0" algn="b" rotWithShape="0" blurRad="25400" dist="381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spcBef>
                <a:spcPts val="700"/>
              </a:spcBef>
              <a:defRPr cap="none" sz="3200">
                <a:solidFill>
                  <a:srgbClr val="FF9900"/>
                </a:solidFill>
                <a:effectLst>
                  <a:outerShdw sx="100000" sy="100000" kx="0" ky="0" algn="b" rotWithShape="0" blurRad="25400" dist="381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spcBef>
                <a:spcPts val="700"/>
              </a:spcBef>
              <a:defRPr cap="none" sz="3200">
                <a:solidFill>
                  <a:srgbClr val="FF9900"/>
                </a:solidFill>
                <a:effectLst>
                  <a:outerShdw sx="100000" sy="100000" kx="0" ky="0" algn="b" rotWithShape="0" blurRad="25400" dist="381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spcBef>
                <a:spcPts val="700"/>
              </a:spcBef>
              <a:defRPr cap="none" sz="3200">
                <a:solidFill>
                  <a:srgbClr val="FF9900"/>
                </a:solidFill>
                <a:effectLst>
                  <a:outerShdw sx="100000" sy="100000" kx="0" ky="0" algn="b" rotWithShape="0" blurRad="25400" dist="38100" dir="18900000">
                    <a:srgbClr val="FFFFFF">
                      <a:alpha val="7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7440793" y="6370813"/>
            <a:ext cx="358414" cy="3506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350838" y="914400"/>
            <a:ext cx="8431212" cy="502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6640513" y="73025"/>
            <a:ext cx="2141538" cy="5870575"/>
          </a:xfrm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214313" y="73025"/>
            <a:ext cx="6273801" cy="587057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Content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half" idx="1"/>
          </p:nvPr>
        </p:nvSpPr>
        <p:spPr>
          <a:xfrm>
            <a:off x="350838" y="914400"/>
            <a:ext cx="4138613" cy="502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body" sz="half" idx="13"/>
          </p:nvPr>
        </p:nvSpPr>
        <p:spPr>
          <a:xfrm>
            <a:off x="4641850" y="914400"/>
            <a:ext cx="4140200" cy="5029200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cap="none" sz="20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,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350838" y="914400"/>
            <a:ext cx="4138613" cy="502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30" name="Shape 3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effectLst/>
        </p:spPr>
        <p:txBody>
          <a:bodyPr anchor="t"/>
          <a:lstStyle>
            <a:lvl1pPr algn="l">
              <a:defRPr b="1" sz="40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half" idx="1"/>
          </p:nvPr>
        </p:nvSpPr>
        <p:spPr>
          <a:xfrm>
            <a:off x="350838" y="914400"/>
            <a:ext cx="4138613" cy="5029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defRPr cap="none"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114300">
              <a:spcBef>
                <a:spcPts val="600"/>
              </a:spcBef>
              <a:defRPr cap="none"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571500">
              <a:spcBef>
                <a:spcPts val="600"/>
              </a:spcBef>
              <a:defRPr cap="none"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028700">
              <a:spcBef>
                <a:spcPts val="600"/>
              </a:spcBef>
              <a:defRPr cap="none"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485900">
              <a:spcBef>
                <a:spcPts val="600"/>
              </a:spcBef>
              <a:defRPr cap="none" sz="28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50" name="Shape 5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  <a:lvl2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2pPr>
            <a:lvl3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3pPr>
            <a:lvl4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4pPr>
            <a:lvl5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00"/>
              </a:spcBef>
              <a:defRPr b="1" cap="none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78" name="Shape 78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effectLst/>
        </p:spPr>
        <p:txBody>
          <a:bodyPr anchor="b"/>
          <a:lstStyle>
            <a:lvl1pPr algn="l">
              <a:defRPr b="1" cap="none" sz="20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700"/>
              </a:spcBef>
              <a:defRPr cap="none" sz="32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114300">
              <a:spcBef>
                <a:spcPts val="700"/>
              </a:spcBef>
              <a:defRPr cap="none" sz="32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571500">
              <a:spcBef>
                <a:spcPts val="700"/>
              </a:spcBef>
              <a:defRPr cap="none" sz="32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028700">
              <a:spcBef>
                <a:spcPts val="700"/>
              </a:spcBef>
              <a:defRPr cap="none" sz="32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485900">
              <a:spcBef>
                <a:spcPts val="700"/>
              </a:spcBef>
              <a:defRPr cap="none" sz="32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cap="none" sz="14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6200775"/>
            <a:ext cx="9144000" cy="657225"/>
          </a:xfrm>
          <a:prstGeom prst="rect">
            <a:avLst/>
          </a:prstGeom>
          <a:solidFill>
            <a:srgbClr val="7263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600"/>
              </a:spcBef>
              <a:defRPr sz="2400">
                <a:solidFill>
                  <a:schemeClr val="accent6"/>
                </a:solidFill>
              </a:defRPr>
            </a:pPr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effectLst/>
        </p:spPr>
        <p:txBody>
          <a:bodyPr anchor="b"/>
          <a:lstStyle>
            <a:lvl1pPr algn="l">
              <a:defRPr b="1" cap="none" sz="200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lvl1pPr>
            <a:lvl2pPr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lvl2pPr>
            <a:lvl3pPr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lvl3pPr>
            <a:lvl4pPr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lvl4pPr>
            <a:lvl5pPr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14313" y="73025"/>
            <a:ext cx="8229601" cy="609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6394" y="952500"/>
            <a:ext cx="8431212" cy="547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7454919" y="6363632"/>
            <a:ext cx="330162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1600">
                <a:solidFill>
                  <a:schemeClr val="accent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200" u="none">
          <a:ln>
            <a:noFill/>
          </a:ln>
          <a:solidFill>
            <a:srgbClr val="000000"/>
          </a:solidFill>
          <a:uFillTx/>
          <a:latin typeface="Goudy Old Style"/>
          <a:ea typeface="Goudy Old Style"/>
          <a:cs typeface="Goudy Old Style"/>
          <a:sym typeface="Goudy Old Style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400" u="none">
          <a:ln>
            <a:noFill/>
          </a:ln>
          <a:solidFill>
            <a:srgbClr val="E22235"/>
          </a:solidFill>
          <a:uFillTx/>
          <a:latin typeface="Goudy Old Style"/>
          <a:ea typeface="Goudy Old Style"/>
          <a:cs typeface="Goudy Old Style"/>
          <a:sym typeface="Goudy Old Style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t8fbz6CZ9Ew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ctrTitle"/>
          </p:nvPr>
        </p:nvSpPr>
        <p:spPr>
          <a:xfrm>
            <a:off x="685800" y="2511425"/>
            <a:ext cx="7772400" cy="147002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231E1E"/>
                </a:solidFill>
                <a:effectLst>
                  <a:outerShdw sx="100000" sy="100000" kx="0" ky="0" algn="b" rotWithShape="0" blurRad="38100" dist="63500" dir="2700000">
                    <a:srgbClr val="FFFFFF">
                      <a:alpha val="70000"/>
                    </a:srgbClr>
                  </a:outerShdw>
                </a:effectLst>
                <a:latin typeface="Goudy Old Style"/>
                <a:ea typeface="Goudy Old Style"/>
                <a:cs typeface="Goudy Old Style"/>
                <a:sym typeface="Goudy Old Style"/>
              </a:defRPr>
            </a:pPr>
            <a:r>
              <a:t>CPE 301 Project Presentation</a:t>
            </a:r>
          </a:p>
          <a:p>
            <a:pPr>
              <a:defRPr>
                <a:solidFill>
                  <a:srgbClr val="231E1E"/>
                </a:solidFill>
                <a:effectLst>
                  <a:outerShdw sx="100000" sy="100000" kx="0" ky="0" algn="b" rotWithShape="0" blurRad="38100" dist="63500" dir="2700000">
                    <a:srgbClr val="FFFFFF">
                      <a:alpha val="70000"/>
                    </a:srgbClr>
                  </a:outerShdw>
                </a:effectLst>
                <a:latin typeface="Goudy Old Style"/>
                <a:ea typeface="Goudy Old Style"/>
                <a:cs typeface="Goudy Old Style"/>
                <a:sym typeface="Goudy Old Style"/>
              </a:defRPr>
            </a:pPr>
            <a:r>
              <a:t>Air Particulate Sensor POD v2</a:t>
            </a:r>
          </a:p>
        </p:txBody>
      </p:sp>
      <p:sp>
        <p:nvSpPr>
          <p:cNvPr id="143" name="Shape 143"/>
          <p:cNvSpPr/>
          <p:nvPr>
            <p:ph type="subTitle" sz="quarter" idx="1"/>
          </p:nvPr>
        </p:nvSpPr>
        <p:spPr>
          <a:xfrm>
            <a:off x="1371600" y="4648200"/>
            <a:ext cx="6400800" cy="123135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E22235"/>
                </a:solidFill>
                <a:effectLst>
                  <a:outerShdw sx="100000" sy="100000" kx="0" ky="0" algn="b" rotWithShape="0" blurRad="25400" dist="38100" dir="2700000">
                    <a:srgbClr val="FFFFFF">
                      <a:alpha val="70000"/>
                    </a:srgbClr>
                  </a:outerShdw>
                </a:effectLst>
                <a:latin typeface="Goudy Old Style"/>
                <a:ea typeface="Goudy Old Style"/>
                <a:cs typeface="Goudy Old Style"/>
                <a:sym typeface="Goudy Old Style"/>
              </a:defRPr>
            </a:pPr>
            <a:r>
              <a:t>Jason Sikorski</a:t>
            </a:r>
          </a:p>
          <a:p>
            <a:pPr>
              <a:defRPr>
                <a:solidFill>
                  <a:srgbClr val="E22235"/>
                </a:solidFill>
                <a:effectLst>
                  <a:outerShdw sx="100000" sy="100000" kx="0" ky="0" algn="b" rotWithShape="0" blurRad="25400" dist="38100" dir="2700000">
                    <a:srgbClr val="FFFFFF">
                      <a:alpha val="70000"/>
                    </a:srgbClr>
                  </a:outerShdw>
                </a:effectLst>
                <a:latin typeface="Goudy Old Style"/>
                <a:ea typeface="Goudy Old Style"/>
                <a:cs typeface="Goudy Old Style"/>
                <a:sym typeface="Goudy Old Style"/>
              </a:defRPr>
            </a:pPr>
            <a:r>
              <a:t>sikorsk4@unlv.nevada.edu</a:t>
            </a:r>
          </a:p>
        </p:txBody>
      </p:sp>
      <p:pic>
        <p:nvPicPr>
          <p:cNvPr id="1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979" y="1026555"/>
            <a:ext cx="5420042" cy="8181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50800" dir="2700000">
              <a:srgbClr val="FFFFFF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demonstration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4800">
                <a:uFill>
                  <a:solidFill>
                    <a:srgbClr val="B6A272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B6A272"/>
                  </a:solidFill>
                </a:uFill>
                <a:hlinkClick r:id="rId2" invalidUrl="" action="" tgtFrame="" tooltip="" history="1" highlightClick="0" endSnd="0"/>
              </a:rPr>
              <a:t>Demo Link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27000" dist="0" dir="270000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AIM &amp; ACCOMPLISHMENTS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>
            <a:off x="356394" y="1013460"/>
            <a:ext cx="8431212" cy="5501402"/>
          </a:xfrm>
          <a:prstGeom prst="rect">
            <a:avLst/>
          </a:prstGeom>
        </p:spPr>
        <p:txBody>
          <a:bodyPr lIns="50800" tIns="50800" rIns="50800" bIns="50800"/>
          <a:lstStyle/>
          <a:p>
            <a:pPr/>
            <a:r>
              <a:t>AIM</a:t>
            </a:r>
            <a:r>
              <a:t>:</a:t>
            </a:r>
          </a:p>
          <a:p>
            <a:pPr marL="457200" indent="-457200">
              <a:buSzPct val="100000"/>
              <a:buAutoNum type="arabicPeriod" startAt="1"/>
              <a:defRPr cap="none" sz="2000"/>
            </a:pPr>
            <a:r>
              <a:t>Create a sensor package that can be used to monitor air quality</a:t>
            </a:r>
          </a:p>
          <a:p>
            <a:pPr marL="457200" indent="-457200">
              <a:buSzPct val="100000"/>
              <a:buAutoNum type="arabicPeriod" startAt="1"/>
              <a:defRPr cap="none" sz="2000"/>
            </a:pPr>
            <a:r>
              <a:t>Store sensor data directly on SD card</a:t>
            </a:r>
          </a:p>
          <a:p>
            <a:pPr marL="457200" indent="-457200">
              <a:buSzPct val="100000"/>
              <a:buAutoNum type="arabicPeriod" startAt="1"/>
              <a:defRPr cap="none" sz="2000"/>
            </a:pPr>
            <a:r>
              <a:t>Store sensor data remotely on an IoT cloud server</a:t>
            </a:r>
          </a:p>
          <a:p>
            <a:pPr marL="457200" indent="-457200">
              <a:buSzPct val="100000"/>
              <a:buAutoNum type="arabicPeriod" startAt="1"/>
              <a:defRPr cap="none" sz="2000"/>
            </a:pPr>
            <a:r>
              <a:t>Display data using a web app interface</a:t>
            </a:r>
          </a:p>
          <a:p>
            <a:pPr marL="548639" indent="-548639">
              <a:buSzPct val="100000"/>
              <a:buAutoNum type="arabicPeriod" startAt="1"/>
            </a:pPr>
          </a:p>
          <a:p>
            <a:pPr/>
            <a:r>
              <a:t>ACCOMPLISHMENTS</a:t>
            </a:r>
          </a:p>
          <a:p>
            <a:pPr marL="365759" indent="-365759">
              <a:buSzPct val="100000"/>
              <a:buAutoNum type="arabicPeriod" startAt="1"/>
              <a:defRPr cap="none" sz="2000"/>
            </a:pPr>
            <a:r>
              <a:t>Sensor package was developed using 4 gas sensors, temperature sensor, GPS module, radio transmitter and SD card reader.</a:t>
            </a:r>
          </a:p>
          <a:p>
            <a:pPr marL="365759" indent="-365759">
              <a:buSzPct val="100000"/>
              <a:buAutoNum type="arabicPeriod" startAt="1"/>
              <a:defRPr cap="none" sz="2000"/>
            </a:pPr>
            <a:r>
              <a:t>Modules were interfaced using ADC, SPI and UART interfaces.</a:t>
            </a:r>
          </a:p>
          <a:p>
            <a:pPr marL="365759" indent="-365759">
              <a:buClr>
                <a:srgbClr val="E22235"/>
              </a:buClr>
              <a:buSzPct val="100000"/>
              <a:buAutoNum type="arabicPeriod" startAt="1"/>
              <a:defRPr cap="none" sz="2000"/>
            </a:pPr>
            <a:r>
              <a:t> Cloud storage was implemented using IBM Watson servers</a:t>
            </a:r>
          </a:p>
          <a:p>
            <a:pPr marL="365759" indent="-365759">
              <a:buClr>
                <a:srgbClr val="E22235"/>
              </a:buClr>
              <a:buSzPct val="100000"/>
              <a:buAutoNum type="arabicPeriod" startAt="1"/>
              <a:defRPr cap="none" sz="2000"/>
            </a:pPr>
            <a:r>
              <a:t>Web App Interface was implemented using Intel Edison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SCHEMATICS</a:t>
            </a:r>
          </a:p>
        </p:txBody>
      </p:sp>
      <p:pic>
        <p:nvPicPr>
          <p:cNvPr id="150" name="unknown.png"/>
          <p:cNvPicPr>
            <a:picLocks noChangeAspect="1"/>
          </p:cNvPicPr>
          <p:nvPr/>
        </p:nvPicPr>
        <p:blipFill>
          <a:blip r:embed="rId2">
            <a:extLst/>
          </a:blip>
          <a:srcRect l="3436" t="23355" r="850" b="21482"/>
          <a:stretch>
            <a:fillRect/>
          </a:stretch>
        </p:blipFill>
        <p:spPr>
          <a:xfrm>
            <a:off x="196056" y="1361611"/>
            <a:ext cx="8751873" cy="389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PCB Layout</a:t>
            </a:r>
          </a:p>
        </p:txBody>
      </p:sp>
      <p:pic>
        <p:nvPicPr>
          <p:cNvPr id="153" name="unknown.png"/>
          <p:cNvPicPr>
            <a:picLocks noChangeAspect="1"/>
          </p:cNvPicPr>
          <p:nvPr/>
        </p:nvPicPr>
        <p:blipFill>
          <a:blip r:embed="rId2">
            <a:extLst/>
          </a:blip>
          <a:srcRect l="15891" t="5443" r="13575" b="2303"/>
          <a:stretch>
            <a:fillRect/>
          </a:stretch>
        </p:blipFill>
        <p:spPr>
          <a:xfrm>
            <a:off x="1401564" y="863600"/>
            <a:ext cx="5854937" cy="5917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PCB</a:t>
            </a:r>
          </a:p>
        </p:txBody>
      </p:sp>
      <p:grpSp>
        <p:nvGrpSpPr>
          <p:cNvPr id="158" name="Group 158"/>
          <p:cNvGrpSpPr/>
          <p:nvPr/>
        </p:nvGrpSpPr>
        <p:grpSpPr>
          <a:xfrm>
            <a:off x="1511299" y="774700"/>
            <a:ext cx="6121402" cy="6039579"/>
            <a:chOff x="0" y="0"/>
            <a:chExt cx="6121400" cy="6039578"/>
          </a:xfrm>
        </p:grpSpPr>
        <p:pic>
          <p:nvPicPr>
            <p:cNvPr id="157" name="image2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39700" y="88900"/>
              <a:ext cx="5842001" cy="56585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21401" cy="603957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STAGES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>
              <a:buSzPct val="100000"/>
              <a:buAutoNum type="arabicPeriod" startAt="1"/>
            </a:pPr>
            <a:r>
              <a:t>Components 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AVR ATmega2560 - Microcontroller unit (MCU)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MQ 2 - Analog Propane gas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MQ 5 - Analog Methane gas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MQ 7 - Analog Carbon Monoxide gas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MQ 136 - Analog Hydrogen Sulfide gas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TMP 136 - Analog Temperature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MTK3339 GPS Module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Dylos DC1700 Air Particulate sensor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SD Card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XBee S3B 900MHz radio transmitter </a:t>
            </a:r>
          </a:p>
          <a:p>
            <a:pPr lvl="1" marL="914400" indent="-457200">
              <a:buClr>
                <a:srgbClr val="E22235"/>
              </a:buClr>
              <a:buSzPct val="100000"/>
              <a:buChar char="•"/>
              <a:defRPr cap="none" sz="2000"/>
            </a:pPr>
            <a:r>
              <a:t>Intel Edison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STAGES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>
              <a:buSzPct val="100000"/>
              <a:buAutoNum type="arabicPeriod" startAt="2"/>
            </a:pPr>
            <a:r>
              <a:t>Interfaces</a:t>
            </a:r>
          </a:p>
          <a:p>
            <a:pPr lvl="1" marL="914400" indent="-457200">
              <a:buSzPct val="100000"/>
              <a:buFont typeface="Arial"/>
              <a:buChar char="•"/>
              <a:defRPr cap="none" sz="2000"/>
            </a:pPr>
            <a:r>
              <a:t>ATmega2560 — MQ 2, MQ 5, MQ 7, MQ 136, TMP 136 — Analog to Digital Converter (ADC)</a:t>
            </a:r>
          </a:p>
          <a:p>
            <a:pPr lvl="1" marL="914400" indent="-457200">
              <a:buSzPct val="100000"/>
              <a:buFont typeface="Arial"/>
              <a:buChar char="•"/>
              <a:defRPr cap="none" sz="2000"/>
            </a:pPr>
            <a:r>
              <a:t>ATmega2560 — MTK3339, DC1700, XBee S3B — Universal Asynchronous Receiver/Transmitter (UART)</a:t>
            </a:r>
          </a:p>
          <a:p>
            <a:pPr lvl="1" marL="914400" indent="-457200">
              <a:buSzPct val="100000"/>
              <a:buFont typeface="Arial"/>
              <a:buChar char="•"/>
              <a:defRPr cap="none" sz="2000"/>
            </a:pPr>
            <a:r>
              <a:t> ATmega2560 — SD Card — Serial Peripheral Interface (SPI)</a:t>
            </a:r>
          </a:p>
          <a:p>
            <a:pPr lvl="1" marL="914400" indent="-457200">
              <a:buSzPct val="100000"/>
              <a:buFont typeface="Arial"/>
              <a:buChar char="•"/>
              <a:defRPr cap="none" sz="2000"/>
            </a:pPr>
            <a:r>
              <a:t>XBee S3B — Intel Edison — Universal Asynchronous Receiver/Transmitter (UART)</a:t>
            </a:r>
          </a:p>
          <a:p>
            <a:pPr marL="548639" indent="-548639">
              <a:buSzPct val="100000"/>
              <a:buAutoNum type="arabicPeriod" startAt="1"/>
            </a:pPr>
          </a:p>
          <a:p>
            <a:pPr marL="457200" indent="-457200">
              <a:buSzPct val="100000"/>
              <a:buAutoNum type="arabicPeriod" startAt="3"/>
            </a:pPr>
            <a:r>
              <a:t>Web Hosting</a:t>
            </a:r>
            <a:endParaRPr b="1" u="sng">
              <a:latin typeface="+mj-lt"/>
              <a:ea typeface="+mj-ea"/>
              <a:cs typeface="+mj-cs"/>
              <a:sym typeface="Arial"/>
            </a:endParaRPr>
          </a:p>
          <a:p>
            <a:pPr lvl="1" marL="838200" indent="-457200">
              <a:buSzPct val="100000"/>
              <a:buChar char="•"/>
              <a:defRPr cap="none" sz="2000"/>
            </a:pPr>
            <a:r>
              <a:t>Web App hosted by Intel Edison written in JavaScript</a:t>
            </a:r>
          </a:p>
          <a:p>
            <a:pPr lvl="1" marL="838200" indent="-457200">
              <a:buSzPct val="100000"/>
              <a:buChar char="•"/>
              <a:defRPr cap="none" sz="2000"/>
            </a:pPr>
            <a:r>
              <a:t>MQTT transmission of data using JSON package to IBM Watson cloud written in JavaScript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DEVELOPMENT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877823">
              <a:buSzPct val="100000"/>
              <a:buAutoNum type="arabicPeriod" startAt="1"/>
              <a:defRPr sz="2304"/>
            </a:pPr>
            <a:r>
              <a:t>Initialization</a:t>
            </a:r>
          </a:p>
          <a:p>
            <a:pPr marL="877823" indent="-438911" defTabSz="877823">
              <a:buSzPct val="100000"/>
              <a:buChar char="•"/>
              <a:defRPr cap="none" sz="1919"/>
            </a:pPr>
            <a:r>
              <a:t>Initialize USART 0, 1, 2, 3</a:t>
            </a:r>
          </a:p>
          <a:p>
            <a:pPr marL="877823" indent="-438911" defTabSz="877823">
              <a:buSzPct val="100000"/>
              <a:buChar char="•"/>
              <a:defRPr cap="none" sz="1919"/>
            </a:pPr>
            <a:r>
              <a:t>Set Timer 1 for 1 sec duty cycle</a:t>
            </a:r>
          </a:p>
          <a:p>
            <a:pPr marL="877823" indent="-438911" defTabSz="877823">
              <a:buSzPct val="100000"/>
              <a:buChar char="•"/>
              <a:defRPr cap="none" sz="1919"/>
            </a:pPr>
            <a:r>
              <a:t>Mount SD Card/Open Write File</a:t>
            </a:r>
          </a:p>
          <a:p>
            <a:pPr marL="877823" indent="-438911" defTabSz="877823">
              <a:buSzPct val="100000"/>
              <a:buChar char="•"/>
              <a:defRPr cap="none" sz="1919"/>
            </a:pPr>
            <a:r>
              <a:t>Enable Interrupts</a:t>
            </a:r>
          </a:p>
          <a:p>
            <a:pPr marL="438911" indent="-438911" defTabSz="877823">
              <a:buSzPct val="100000"/>
              <a:buAutoNum type="arabicPeriod" startAt="2"/>
              <a:defRPr sz="2304"/>
            </a:pPr>
            <a:r>
              <a:t>Data Collection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Parse Dylos line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Parse GPS line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Call functions to read analog sensors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Construct String for SD card &amp; radio transmit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Write to SD card</a:t>
            </a:r>
          </a:p>
          <a:p>
            <a:pPr marL="804671" indent="-365759" defTabSz="877823">
              <a:buSzPct val="100000"/>
              <a:buFont typeface="Arial"/>
              <a:buChar char="•"/>
              <a:defRPr cap="none" sz="1919"/>
            </a:pPr>
            <a:r>
              <a:t>Send Data to XBee radio transmitter</a:t>
            </a:r>
          </a:p>
          <a:p>
            <a:pPr marL="438911" indent="-438911" defTabSz="877823">
              <a:buSzPct val="100000"/>
              <a:buAutoNum type="arabicPeriod" startAt="3"/>
              <a:defRPr sz="2304"/>
            </a:pPr>
            <a:r>
              <a:t>Visualization</a:t>
            </a:r>
          </a:p>
          <a:p>
            <a:pPr lvl="1" marL="804671" indent="-365759" defTabSz="877823">
              <a:buSzPct val="100000"/>
              <a:buChar char="•"/>
              <a:defRPr cap="none" sz="1919"/>
            </a:pPr>
            <a:r>
              <a:t>Website hosted by Intel Edison</a:t>
            </a:r>
          </a:p>
          <a:p>
            <a:pPr lvl="1" marL="804671" indent="-365759" defTabSz="877823">
              <a:buSzPct val="100000"/>
              <a:buChar char="•"/>
              <a:defRPr cap="none" sz="1919"/>
            </a:pPr>
            <a:r>
              <a:t>IBM Watson cloud storage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interpretation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AutoNum type="arabicPeriod" startAt="1"/>
            </a:pPr>
            <a:r>
              <a:t>Dylos dc 1700</a:t>
            </a:r>
          </a:p>
          <a:p>
            <a:pPr marL="914400" indent="-457200">
              <a:buSzPct val="100000"/>
              <a:buChar char="•"/>
              <a:defRPr cap="none" sz="2000"/>
            </a:pPr>
            <a:r>
              <a:t>Transmit string format:</a:t>
            </a:r>
          </a:p>
          <a:p>
            <a:pPr lvl="4" indent="914400"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pPr>
            <a:r>
              <a:t>15, 67</a:t>
            </a:r>
          </a:p>
          <a:p>
            <a:pPr marL="457200" indent="-457200">
              <a:buSzPct val="100000"/>
              <a:buAutoNum type="arabicPeriod" startAt="2"/>
            </a:pPr>
            <a:r>
              <a:t>MTK3339 GPS Module</a:t>
            </a:r>
          </a:p>
          <a:p>
            <a:pPr marL="838200" indent="-381000">
              <a:buSzPct val="100000"/>
              <a:buFont typeface="Arial"/>
              <a:buChar char="•"/>
              <a:defRPr cap="none" sz="2000"/>
            </a:pPr>
            <a:r>
              <a:t>Transmit string format:</a:t>
            </a:r>
          </a:p>
          <a:p>
            <a:pPr lvl="2"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pPr>
            <a:r>
              <a:t>$GPRMC,123519,A,4807.038,N,01131.000,E,022.4,084.4,230394,003.1,W*6A</a:t>
            </a:r>
          </a:p>
          <a:p>
            <a:pPr lvl="2">
              <a:spcBef>
                <a:spcPts val="300"/>
              </a:spcBef>
              <a:defRPr cap="none" sz="1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nsolas"/>
                <a:ea typeface="Consolas"/>
                <a:cs typeface="Consolas"/>
                <a:sym typeface="Consolas"/>
              </a:defRPr>
            </a:pPr>
            <a:r>
              <a:t>$GPGGA,123519,4807.038,N,01131.000,E,1,08,0.9,545.4,M,46.9,M,,*47</a:t>
            </a:r>
          </a:p>
          <a:p>
            <a:pPr marL="457200" indent="-457200">
              <a:buSzPct val="100000"/>
              <a:buAutoNum type="arabicPeriod" startAt="3"/>
            </a:pPr>
            <a:r>
              <a:t>MQ Gas sensors</a:t>
            </a:r>
          </a:p>
          <a:p>
            <a:pPr lvl="1" marL="838200" indent="-381000">
              <a:buSzPct val="100000"/>
              <a:buChar char="•"/>
              <a:defRPr cap="none" sz="2000"/>
            </a:pPr>
            <a:r>
              <a:t>Logarithmic chart: Resistance vs ppm</a:t>
            </a:r>
          </a:p>
          <a:p>
            <a:pPr lvl="2" indent="762000">
              <a:defRPr cap="none" sz="2000"/>
            </a:pPr>
            <a:r>
              <a:t>Solve for resistance using a voltage divider circuit with calculated ADC voltage and known load resistance.</a:t>
            </a:r>
          </a:p>
          <a:p>
            <a:pPr lvl="2" indent="762000">
              <a:defRPr cap="none" sz="2000"/>
            </a:pPr>
            <a:r>
              <a:t>Solve logarithmic function — </a:t>
            </a:r>
            <a:r>
              <a:rPr>
                <a:latin typeface="Goudy Old Style Italic"/>
                <a:ea typeface="Goudy Old Style Italic"/>
                <a:cs typeface="Goudy Old Style Italic"/>
                <a:sym typeface="Goudy Old Style Italic"/>
              </a:rPr>
              <a:t>RS = k ppm</a:t>
            </a:r>
            <a:r>
              <a:rPr baseline="31999">
                <a:latin typeface="Goudy Old Style Italic"/>
                <a:ea typeface="Goudy Old Style Italic"/>
                <a:cs typeface="Goudy Old Style Italic"/>
                <a:sym typeface="Goudy Old Style Italic"/>
              </a:rPr>
              <a:t>m</a:t>
            </a:r>
          </a:p>
          <a:p>
            <a:pPr lvl="2" indent="762000">
              <a:defRPr cap="none" sz="2000"/>
            </a:pPr>
            <a:r>
              <a:t>Look up resistance value in a look up table.</a:t>
            </a:r>
          </a:p>
          <a:p>
            <a:pPr marL="457200" indent="-457200">
              <a:buSzPct val="100000"/>
              <a:buAutoNum type="arabicPeriod" startAt="3"/>
            </a:pPr>
            <a:r>
              <a:t>Temperature sensor</a:t>
            </a:r>
          </a:p>
          <a:p>
            <a:pPr lvl="1" marL="838200" indent="-457200">
              <a:buSzPct val="100000"/>
              <a:buChar char="•"/>
              <a:defRPr cap="none" sz="2000"/>
            </a:pPr>
            <a:r>
              <a:t>ADC conversion — ℃ = </a:t>
            </a:r>
            <a:r>
              <a:rPr>
                <a:latin typeface="Goudy Old Style Italic"/>
                <a:ea typeface="Goudy Old Style Italic"/>
                <a:cs typeface="Goudy Old Style Italic"/>
                <a:sym typeface="Goudy Old Style Italic"/>
              </a:rPr>
              <a:t>x mv </a:t>
            </a:r>
            <a:r>
              <a:rPr i="1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>
                <a:latin typeface="Goudy Old Style Italic"/>
                <a:ea typeface="Goudy Old Style Italic"/>
                <a:cs typeface="Goudy Old Style Italic"/>
                <a:sym typeface="Goudy Old Style Italic"/>
              </a:rPr>
              <a:t> 50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d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M10220963">
  <a:themeElements>
    <a:clrScheme name="TM1022096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0000FF"/>
      </a:hlink>
      <a:folHlink>
        <a:srgbClr val="FF00FF"/>
      </a:folHlink>
    </a:clrScheme>
    <a:fontScheme name="TM1022096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M1022096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M10220963">
  <a:themeElements>
    <a:clrScheme name="TM1022096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0000FF"/>
      </a:hlink>
      <a:folHlink>
        <a:srgbClr val="FF00FF"/>
      </a:folHlink>
    </a:clrScheme>
    <a:fontScheme name="TM1022096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M1022096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